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8" r:id="rId2"/>
    <p:sldId id="257" r:id="rId3"/>
    <p:sldId id="263" r:id="rId4"/>
    <p:sldId id="262" r:id="rId5"/>
    <p:sldId id="267" r:id="rId6"/>
    <p:sldId id="261" r:id="rId7"/>
    <p:sldId id="265" r:id="rId8"/>
    <p:sldId id="282" r:id="rId9"/>
    <p:sldId id="258" r:id="rId10"/>
    <p:sldId id="275" r:id="rId11"/>
    <p:sldId id="274" r:id="rId12"/>
    <p:sldId id="273" r:id="rId13"/>
    <p:sldId id="271" r:id="rId14"/>
    <p:sldId id="259" r:id="rId15"/>
    <p:sldId id="281" r:id="rId16"/>
    <p:sldId id="280" r:id="rId17"/>
    <p:sldId id="279" r:id="rId18"/>
    <p:sldId id="278" r:id="rId19"/>
    <p:sldId id="277" r:id="rId20"/>
    <p:sldId id="283" r:id="rId21"/>
    <p:sldId id="266" r:id="rId22"/>
    <p:sldId id="264" r:id="rId23"/>
    <p:sldId id="270" r:id="rId24"/>
    <p:sldId id="276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CC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24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CH"/>
              <a:t>Le cycle hormonal féminin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31962-4207-4EA6-AA79-B08BB09A3D14}" type="datetimeFigureOut">
              <a:rPr lang="fr-CH" smtClean="0"/>
              <a:t>15.02.2021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56E3F-AF88-493B-B25F-4E9F9C0E96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248920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CH"/>
              <a:t>Le cycle hormonal féminin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A4C54-8944-4AD6-A2CC-E92E52CF4E52}" type="datetimeFigureOut">
              <a:rPr lang="fr-CH" smtClean="0"/>
              <a:t>15.02.2021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92416-5049-4F09-8DB6-F7C88D51D7A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9978361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15/02/2021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Les acteurs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</p:spTree>
    <p:extLst>
      <p:ext uri="{BB962C8B-B14F-4D97-AF65-F5344CB8AC3E}">
        <p14:creationId xmlns:p14="http://schemas.microsoft.com/office/powerpoint/2010/main" val="16168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5795" y="0"/>
            <a:ext cx="2638205" cy="972380"/>
          </a:xfrm>
        </p:spPr>
        <p:txBody>
          <a:bodyPr>
            <a:noAutofit/>
          </a:bodyPr>
          <a:lstStyle/>
          <a:p>
            <a:r>
              <a:rPr lang="fr-CH" sz="3600" b="1" dirty="0">
                <a:solidFill>
                  <a:srgbClr val="FF00FF"/>
                </a:solidFill>
              </a:rPr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6" name="Bulle ronde 25"/>
          <p:cNvSpPr/>
          <p:nvPr/>
        </p:nvSpPr>
        <p:spPr>
          <a:xfrm rot="7108159">
            <a:off x="5792305" y="1148781"/>
            <a:ext cx="2227871" cy="1972845"/>
          </a:xfrm>
          <a:prstGeom prst="wedgeEllipseCallout">
            <a:avLst>
              <a:gd name="adj1" fmla="val -8904"/>
              <a:gd name="adj2" fmla="val 81466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ZoneTexte 26"/>
          <p:cNvSpPr txBox="1"/>
          <p:nvPr/>
        </p:nvSpPr>
        <p:spPr>
          <a:xfrm>
            <a:off x="6146981" y="1556792"/>
            <a:ext cx="191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L’hypothalamus sécrète de la GnRH qui va à l’hypophyse</a:t>
            </a:r>
          </a:p>
        </p:txBody>
      </p:sp>
    </p:spTree>
    <p:extLst>
      <p:ext uri="{BB962C8B-B14F-4D97-AF65-F5344CB8AC3E}">
        <p14:creationId xmlns:p14="http://schemas.microsoft.com/office/powerpoint/2010/main" val="287761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499992" y="1196752"/>
            <a:ext cx="216024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FSH</a:t>
            </a:r>
          </a:p>
          <a:p>
            <a:r>
              <a:rPr lang="fr-CH" dirty="0"/>
              <a:t>(LH)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0" name="Bulle ronde 19"/>
          <p:cNvSpPr/>
          <p:nvPr/>
        </p:nvSpPr>
        <p:spPr>
          <a:xfrm rot="7108159">
            <a:off x="6361698" y="733116"/>
            <a:ext cx="2256247" cy="2643708"/>
          </a:xfrm>
          <a:prstGeom prst="wedgeEllipseCallout">
            <a:avLst>
              <a:gd name="adj1" fmla="val 58702"/>
              <a:gd name="adj2" fmla="val 6728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6557055" y="145480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La GnRH commande à l’hypophyse de faire de la FSH (et un petit peu de LH)</a:t>
            </a:r>
          </a:p>
        </p:txBody>
      </p:sp>
    </p:spTree>
    <p:extLst>
      <p:ext uri="{BB962C8B-B14F-4D97-AF65-F5344CB8AC3E}">
        <p14:creationId xmlns:p14="http://schemas.microsoft.com/office/powerpoint/2010/main" val="423551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499992" y="1196752"/>
            <a:ext cx="216024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FSH</a:t>
            </a:r>
          </a:p>
          <a:p>
            <a:r>
              <a:rPr lang="fr-CH" dirty="0"/>
              <a:t>(LH)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7108159">
            <a:off x="5971802" y="2798498"/>
            <a:ext cx="2393594" cy="2643708"/>
          </a:xfrm>
          <a:prstGeom prst="wedgeEllipseCallout">
            <a:avLst>
              <a:gd name="adj1" fmla="val 63619"/>
              <a:gd name="adj2" fmla="val 73523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6084168" y="3319824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En réponse à la FSH (et de la LH), les cellules folliculaires de l’ovaire sécrètent des œstrogènes</a:t>
            </a:r>
          </a:p>
        </p:txBody>
      </p:sp>
    </p:spTree>
    <p:extLst>
      <p:ext uri="{BB962C8B-B14F-4D97-AF65-F5344CB8AC3E}">
        <p14:creationId xmlns:p14="http://schemas.microsoft.com/office/powerpoint/2010/main" val="211103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499992" y="1196752"/>
            <a:ext cx="216024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FSH</a:t>
            </a:r>
          </a:p>
          <a:p>
            <a:r>
              <a:rPr lang="fr-CH" dirty="0"/>
              <a:t>(LH)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6" name="Bulle ronde 25"/>
          <p:cNvSpPr/>
          <p:nvPr/>
        </p:nvSpPr>
        <p:spPr>
          <a:xfrm rot="10800000">
            <a:off x="2627784" y="6093296"/>
            <a:ext cx="1672884" cy="503792"/>
          </a:xfrm>
          <a:prstGeom prst="wedgeEllipseCallout">
            <a:avLst>
              <a:gd name="adj1" fmla="val 500"/>
              <a:gd name="adj2" fmla="val 9297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ZoneTexte 26"/>
          <p:cNvSpPr txBox="1"/>
          <p:nvPr/>
        </p:nvSpPr>
        <p:spPr>
          <a:xfrm>
            <a:off x="2732516" y="6206692"/>
            <a:ext cx="1600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L’endomètre s’épaissit</a:t>
            </a:r>
          </a:p>
        </p:txBody>
      </p:sp>
      <p:sp>
        <p:nvSpPr>
          <p:cNvPr id="28" name="Bulle ronde 27"/>
          <p:cNvSpPr/>
          <p:nvPr/>
        </p:nvSpPr>
        <p:spPr>
          <a:xfrm rot="10800000">
            <a:off x="4625193" y="6135424"/>
            <a:ext cx="2035038" cy="503792"/>
          </a:xfrm>
          <a:prstGeom prst="wedgeEllipseCallout">
            <a:avLst>
              <a:gd name="adj1" fmla="val 500"/>
              <a:gd name="adj2" fmla="val 9297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ZoneTexte 28"/>
          <p:cNvSpPr txBox="1"/>
          <p:nvPr/>
        </p:nvSpPr>
        <p:spPr>
          <a:xfrm>
            <a:off x="4932040" y="6135424"/>
            <a:ext cx="1604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Peau, os, caractères sexuels secondaires…</a:t>
            </a:r>
          </a:p>
        </p:txBody>
      </p:sp>
    </p:spTree>
    <p:extLst>
      <p:ext uri="{BB962C8B-B14F-4D97-AF65-F5344CB8AC3E}">
        <p14:creationId xmlns:p14="http://schemas.microsoft.com/office/powerpoint/2010/main" val="38787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499992" y="1196752"/>
            <a:ext cx="216024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15770917">
            <a:off x="153406" y="3377090"/>
            <a:ext cx="2393594" cy="2502272"/>
          </a:xfrm>
          <a:prstGeom prst="wedgeEllipseCallout">
            <a:avLst>
              <a:gd name="adj1" fmla="val 81799"/>
              <a:gd name="adj2" fmla="val 41559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270083" y="403686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Rétrocontrôle négatif des œstrogènes sur l’hypothalamus et l’hypophyse</a:t>
            </a:r>
          </a:p>
        </p:txBody>
      </p:sp>
    </p:spTree>
    <p:extLst>
      <p:ext uri="{BB962C8B-B14F-4D97-AF65-F5344CB8AC3E}">
        <p14:creationId xmlns:p14="http://schemas.microsoft.com/office/powerpoint/2010/main" val="2089550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29269" y="1916470"/>
            <a:ext cx="186747" cy="103478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45293" y="207123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15770917">
            <a:off x="153406" y="3377090"/>
            <a:ext cx="2393594" cy="2502272"/>
          </a:xfrm>
          <a:prstGeom prst="wedgeEllipseCallout">
            <a:avLst>
              <a:gd name="adj1" fmla="val 81799"/>
              <a:gd name="adj2" fmla="val 41559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270083" y="403686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Rétrocontrôle négatif des œstrogènes sur l’hypothalamus et l’hypophyse</a:t>
            </a:r>
          </a:p>
        </p:txBody>
      </p:sp>
      <p:sp>
        <p:nvSpPr>
          <p:cNvPr id="26" name="Bulle ronde 25"/>
          <p:cNvSpPr/>
          <p:nvPr/>
        </p:nvSpPr>
        <p:spPr>
          <a:xfrm rot="7108159">
            <a:off x="6485901" y="659177"/>
            <a:ext cx="1850151" cy="2244117"/>
          </a:xfrm>
          <a:prstGeom prst="wedgeEllipseCallout">
            <a:avLst>
              <a:gd name="adj1" fmla="val 83991"/>
              <a:gd name="adj2" fmla="val 76003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ZoneTexte 26"/>
          <p:cNvSpPr txBox="1"/>
          <p:nvPr/>
        </p:nvSpPr>
        <p:spPr>
          <a:xfrm>
            <a:off x="6557055" y="1454805"/>
            <a:ext cx="183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Diminution de la production de LH et de FSH</a:t>
            </a:r>
          </a:p>
        </p:txBody>
      </p:sp>
    </p:spTree>
    <p:extLst>
      <p:ext uri="{BB962C8B-B14F-4D97-AF65-F5344CB8AC3E}">
        <p14:creationId xmlns:p14="http://schemas.microsoft.com/office/powerpoint/2010/main" val="390369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29269" y="1916470"/>
            <a:ext cx="186747" cy="103478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45293" y="207123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15770917">
            <a:off x="153406" y="3377090"/>
            <a:ext cx="2393594" cy="2502272"/>
          </a:xfrm>
          <a:prstGeom prst="wedgeEllipseCallout">
            <a:avLst>
              <a:gd name="adj1" fmla="val 81799"/>
              <a:gd name="adj2" fmla="val 41559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270083" y="403686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Rétrocontrôle négatif des œstrogènes sur l’hypothalamus et l’hypophyse</a:t>
            </a:r>
          </a:p>
        </p:txBody>
      </p:sp>
      <p:sp>
        <p:nvSpPr>
          <p:cNvPr id="26" name="Bulle ronde 25"/>
          <p:cNvSpPr/>
          <p:nvPr/>
        </p:nvSpPr>
        <p:spPr>
          <a:xfrm rot="7108159">
            <a:off x="6485901" y="659177"/>
            <a:ext cx="1850151" cy="2244117"/>
          </a:xfrm>
          <a:prstGeom prst="wedgeEllipseCallout">
            <a:avLst>
              <a:gd name="adj1" fmla="val 83991"/>
              <a:gd name="adj2" fmla="val 76003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ZoneTexte 26"/>
          <p:cNvSpPr txBox="1"/>
          <p:nvPr/>
        </p:nvSpPr>
        <p:spPr>
          <a:xfrm>
            <a:off x="6557055" y="1454805"/>
            <a:ext cx="183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Diminution de la production de LH et de FSH</a:t>
            </a:r>
          </a:p>
        </p:txBody>
      </p:sp>
      <p:sp>
        <p:nvSpPr>
          <p:cNvPr id="28" name="Bulle ronde 27"/>
          <p:cNvSpPr/>
          <p:nvPr/>
        </p:nvSpPr>
        <p:spPr>
          <a:xfrm rot="7108159">
            <a:off x="6394685" y="3323239"/>
            <a:ext cx="1736225" cy="2175420"/>
          </a:xfrm>
          <a:prstGeom prst="wedgeEllipseCallout">
            <a:avLst>
              <a:gd name="adj1" fmla="val 78011"/>
              <a:gd name="adj2" fmla="val 95756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ZoneTexte 28"/>
          <p:cNvSpPr txBox="1"/>
          <p:nvPr/>
        </p:nvSpPr>
        <p:spPr>
          <a:xfrm>
            <a:off x="6347114" y="3948631"/>
            <a:ext cx="183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Stabilisation de la production d’œstrogènes</a:t>
            </a:r>
          </a:p>
        </p:txBody>
      </p:sp>
    </p:spTree>
    <p:extLst>
      <p:ext uri="{BB962C8B-B14F-4D97-AF65-F5344CB8AC3E}">
        <p14:creationId xmlns:p14="http://schemas.microsoft.com/office/powerpoint/2010/main" val="18227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84529" y="0"/>
            <a:ext cx="2242592" cy="873790"/>
          </a:xfrm>
        </p:spPr>
        <p:txBody>
          <a:bodyPr>
            <a:noAutofit/>
          </a:bodyPr>
          <a:lstStyle/>
          <a:p>
            <a:r>
              <a:rPr lang="fr-CH" sz="3600" b="1" dirty="0">
                <a:solidFill>
                  <a:srgbClr val="FF00FF"/>
                </a:solidFill>
              </a:rPr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512762" y="4161249"/>
            <a:ext cx="491286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635896" y="4180722"/>
            <a:ext cx="506981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5" name="Bulle ronde 24"/>
          <p:cNvSpPr/>
          <p:nvPr/>
        </p:nvSpPr>
        <p:spPr>
          <a:xfrm rot="222972">
            <a:off x="213521" y="1963838"/>
            <a:ext cx="2891827" cy="3133255"/>
          </a:xfrm>
          <a:prstGeom prst="wedgeEllipseCallout">
            <a:avLst>
              <a:gd name="adj1" fmla="val 67251"/>
              <a:gd name="adj2" fmla="val 27808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" name="ZoneTexte 25"/>
          <p:cNvSpPr txBox="1"/>
          <p:nvPr/>
        </p:nvSpPr>
        <p:spPr>
          <a:xfrm>
            <a:off x="339211" y="2653302"/>
            <a:ext cx="2749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rétrocontrôle négatif de la phase folliculaire fait que le taux d’œstrogènes monte lentement. Mais, à un moment donné, ce taux atteint un </a:t>
            </a:r>
            <a:r>
              <a:rPr lang="fr-CH" b="1" u="sng" dirty="0"/>
              <a:t>seuil crucial</a:t>
            </a:r>
            <a:r>
              <a:rPr lang="fr-CH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0773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512762" y="4161249"/>
            <a:ext cx="491286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635896" y="4180722"/>
            <a:ext cx="506981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16530739">
            <a:off x="380778" y="2588460"/>
            <a:ext cx="2178733" cy="3133255"/>
          </a:xfrm>
          <a:prstGeom prst="wedgeEllipseCallout">
            <a:avLst>
              <a:gd name="adj1" fmla="val 75073"/>
              <a:gd name="adj2" fmla="val 4596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95365" y="3554922"/>
            <a:ext cx="2749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Une fois ce seuil crucial dépassé, le rétrocontrôle des œstrogènes sur le cerveau va devenir </a:t>
            </a:r>
            <a:r>
              <a:rPr lang="fr-CH" b="1" dirty="0"/>
              <a:t>positif</a:t>
            </a:r>
          </a:p>
        </p:txBody>
      </p:sp>
      <p:sp>
        <p:nvSpPr>
          <p:cNvPr id="5" name="Pensées 4"/>
          <p:cNvSpPr/>
          <p:nvPr/>
        </p:nvSpPr>
        <p:spPr>
          <a:xfrm rot="10800000">
            <a:off x="32659" y="5712409"/>
            <a:ext cx="4315257" cy="1135437"/>
          </a:xfrm>
          <a:prstGeom prst="cloudCallout">
            <a:avLst>
              <a:gd name="adj1" fmla="val 1047"/>
              <a:gd name="adj2" fmla="val 1315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ZoneTexte 10"/>
          <p:cNvSpPr txBox="1"/>
          <p:nvPr/>
        </p:nvSpPr>
        <p:spPr>
          <a:xfrm>
            <a:off x="647731" y="5925468"/>
            <a:ext cx="3312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/>
              <a:t>Ca veut dire que les œstrogènes, au lieu de freiner l’activité de l’hypothalamus et de l’hypophyse, vont augmenter cette activité</a:t>
            </a:r>
          </a:p>
        </p:txBody>
      </p:sp>
    </p:spTree>
    <p:extLst>
      <p:ext uri="{BB962C8B-B14F-4D97-AF65-F5344CB8AC3E}">
        <p14:creationId xmlns:p14="http://schemas.microsoft.com/office/powerpoint/2010/main" val="69942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3995937" y="1196752"/>
            <a:ext cx="720080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(FSH)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512762" y="4161249"/>
            <a:ext cx="491286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635896" y="4180722"/>
            <a:ext cx="506981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13590192">
            <a:off x="5876702" y="835750"/>
            <a:ext cx="2608876" cy="3528729"/>
          </a:xfrm>
          <a:prstGeom prst="wedgeEllipseCallout">
            <a:avLst>
              <a:gd name="adj1" fmla="val 80680"/>
              <a:gd name="adj2" fmla="val -3765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6172877" y="1613156"/>
            <a:ext cx="24003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rétrocontrôle positif va provoquer une augmentation brutale de la production des hormones de l’hypophyse </a:t>
            </a:r>
          </a:p>
          <a:p>
            <a:pPr marL="285750" indent="-285750">
              <a:buFont typeface="Symbol"/>
              <a:buChar char="Þ"/>
            </a:pPr>
            <a:r>
              <a:rPr lang="fr-CH" b="1" dirty="0"/>
              <a:t>Pic de LH </a:t>
            </a:r>
          </a:p>
          <a:p>
            <a:r>
              <a:rPr lang="fr-CH" b="1" dirty="0"/>
              <a:t>et de FSH</a:t>
            </a:r>
          </a:p>
        </p:txBody>
      </p:sp>
    </p:spTree>
    <p:extLst>
      <p:ext uri="{BB962C8B-B14F-4D97-AF65-F5344CB8AC3E}">
        <p14:creationId xmlns:p14="http://schemas.microsoft.com/office/powerpoint/2010/main" val="75924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142877" y="1196752"/>
            <a:ext cx="573139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(FSH)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317032" y="4161249"/>
            <a:ext cx="775726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347864" y="4180722"/>
            <a:ext cx="795013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0" name="Bulle ronde 19"/>
          <p:cNvSpPr/>
          <p:nvPr/>
        </p:nvSpPr>
        <p:spPr>
          <a:xfrm rot="7108159">
            <a:off x="6394685" y="3323239"/>
            <a:ext cx="1736225" cy="2175420"/>
          </a:xfrm>
          <a:prstGeom prst="wedgeEllipseCallout">
            <a:avLst>
              <a:gd name="adj1" fmla="val 78011"/>
              <a:gd name="adj2" fmla="val 95756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6413749" y="3987203"/>
            <a:ext cx="183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pic de LH provoque un pic d’œstrogènes</a:t>
            </a:r>
          </a:p>
        </p:txBody>
      </p:sp>
    </p:spTree>
    <p:extLst>
      <p:ext uri="{BB962C8B-B14F-4D97-AF65-F5344CB8AC3E}">
        <p14:creationId xmlns:p14="http://schemas.microsoft.com/office/powerpoint/2010/main" val="282731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142877" y="1196752"/>
            <a:ext cx="573139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(FSH)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832140" y="3644481"/>
            <a:ext cx="1764196" cy="519351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CH" dirty="0"/>
          </a:p>
        </p:txBody>
      </p:sp>
      <p:sp>
        <p:nvSpPr>
          <p:cNvPr id="9" name="ZoneTexte 8"/>
          <p:cNvSpPr txBox="1"/>
          <p:nvPr/>
        </p:nvSpPr>
        <p:spPr>
          <a:xfrm>
            <a:off x="6112465" y="3719490"/>
            <a:ext cx="112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Ovulation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07320" y="3829147"/>
            <a:ext cx="391462" cy="184666"/>
          </a:xfrm>
          <a:prstGeom prst="righ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Bulle ronde 24"/>
          <p:cNvSpPr/>
          <p:nvPr/>
        </p:nvSpPr>
        <p:spPr>
          <a:xfrm rot="9139047">
            <a:off x="6593087" y="4089352"/>
            <a:ext cx="2451181" cy="2175420"/>
          </a:xfrm>
          <a:prstGeom prst="wedgeEllipseCallout">
            <a:avLst>
              <a:gd name="adj1" fmla="val 57667"/>
              <a:gd name="adj2" fmla="val 8940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" name="ZoneTexte 25"/>
          <p:cNvSpPr txBox="1"/>
          <p:nvPr/>
        </p:nvSpPr>
        <p:spPr>
          <a:xfrm>
            <a:off x="6743288" y="4780281"/>
            <a:ext cx="2292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pic de LH agit sur le follicule et provoque l’ovulation</a:t>
            </a:r>
          </a:p>
        </p:txBody>
      </p:sp>
      <p:sp>
        <p:nvSpPr>
          <p:cNvPr id="27" name="Flèche vers le bas 20">
            <a:extLst>
              <a:ext uri="{FF2B5EF4-FFF2-40B4-BE49-F238E27FC236}">
                <a16:creationId xmlns:a16="http://schemas.microsoft.com/office/drawing/2014/main" id="{7CA136E5-94D3-4BFD-910C-716CAFEA26FA}"/>
              </a:ext>
            </a:extLst>
          </p:cNvPr>
          <p:cNvSpPr/>
          <p:nvPr/>
        </p:nvSpPr>
        <p:spPr>
          <a:xfrm>
            <a:off x="3347864" y="4180722"/>
            <a:ext cx="795013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" name="Flèche vers le bas 20">
            <a:extLst>
              <a:ext uri="{FF2B5EF4-FFF2-40B4-BE49-F238E27FC236}">
                <a16:creationId xmlns:a16="http://schemas.microsoft.com/office/drawing/2014/main" id="{F5336B38-F14D-4E0F-B5D7-99F677FEE353}"/>
              </a:ext>
            </a:extLst>
          </p:cNvPr>
          <p:cNvSpPr/>
          <p:nvPr/>
        </p:nvSpPr>
        <p:spPr>
          <a:xfrm>
            <a:off x="4413333" y="4180722"/>
            <a:ext cx="795013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621245" y="444114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</p:spTree>
    <p:extLst>
      <p:ext uri="{BB962C8B-B14F-4D97-AF65-F5344CB8AC3E}">
        <p14:creationId xmlns:p14="http://schemas.microsoft.com/office/powerpoint/2010/main" val="4056163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76647" y="18401"/>
            <a:ext cx="2657939" cy="999222"/>
          </a:xfrm>
        </p:spPr>
        <p:txBody>
          <a:bodyPr>
            <a:noAutofit/>
          </a:bodyPr>
          <a:lstStyle/>
          <a:p>
            <a:r>
              <a:rPr lang="fr-CH" sz="3600" b="1" dirty="0">
                <a:solidFill>
                  <a:srgbClr val="FF00FF"/>
                </a:solidFill>
              </a:rPr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9" name="Bulle ronde 28"/>
          <p:cNvSpPr/>
          <p:nvPr/>
        </p:nvSpPr>
        <p:spPr>
          <a:xfrm rot="7108159">
            <a:off x="6544801" y="2310680"/>
            <a:ext cx="2106756" cy="2793632"/>
          </a:xfrm>
          <a:prstGeom prst="wedgeEllipseCallout">
            <a:avLst>
              <a:gd name="adj1" fmla="val 53403"/>
              <a:gd name="adj2" fmla="val 67255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797505" y="3026617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Après l’ovulation, les restes du follicule dans l’ovaire deviennent le corps jaune</a:t>
            </a:r>
          </a:p>
        </p:txBody>
      </p:sp>
      <p:sp>
        <p:nvSpPr>
          <p:cNvPr id="10" name="Pensées 4">
            <a:extLst>
              <a:ext uri="{FF2B5EF4-FFF2-40B4-BE49-F238E27FC236}">
                <a16:creationId xmlns:a16="http://schemas.microsoft.com/office/drawing/2014/main" id="{2A7B332D-A9A0-46DE-B719-498EB871496F}"/>
              </a:ext>
            </a:extLst>
          </p:cNvPr>
          <p:cNvSpPr/>
          <p:nvPr/>
        </p:nvSpPr>
        <p:spPr>
          <a:xfrm rot="10800000">
            <a:off x="462663" y="1440652"/>
            <a:ext cx="3005038" cy="2088230"/>
          </a:xfrm>
          <a:prstGeom prst="cloudCallout">
            <a:avLst>
              <a:gd name="adj1" fmla="val -76566"/>
              <a:gd name="adj2" fmla="val 328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61DD94-2ED3-4F85-9BC4-D602D0CA3AC4}"/>
              </a:ext>
            </a:extLst>
          </p:cNvPr>
          <p:cNvSpPr txBox="1"/>
          <p:nvPr/>
        </p:nvSpPr>
        <p:spPr>
          <a:xfrm>
            <a:off x="1115616" y="1792269"/>
            <a:ext cx="2113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/>
              <a:t>Les hormones hypophysaires ne sont pas représentées ici, mais elles sont toujours présentes (chute de concentration après le pic)</a:t>
            </a:r>
          </a:p>
        </p:txBody>
      </p:sp>
    </p:spTree>
    <p:extLst>
      <p:ext uri="{BB962C8B-B14F-4D97-AF65-F5344CB8AC3E}">
        <p14:creationId xmlns:p14="http://schemas.microsoft.com/office/powerpoint/2010/main" val="165547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614388" y="4410949"/>
            <a:ext cx="389659" cy="9494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779912" y="4410949"/>
            <a:ext cx="362965" cy="968892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616854" y="45384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 (</a:t>
            </a:r>
            <a:r>
              <a:rPr lang="fr-CH" sz="1400" dirty="0"/>
              <a:t>œstrogènes</a:t>
            </a:r>
            <a:r>
              <a:rPr lang="fr-CH" dirty="0"/>
              <a:t>)</a:t>
            </a:r>
          </a:p>
        </p:txBody>
      </p:sp>
      <p:sp>
        <p:nvSpPr>
          <p:cNvPr id="29" name="Bulle ronde 28"/>
          <p:cNvSpPr/>
          <p:nvPr/>
        </p:nvSpPr>
        <p:spPr>
          <a:xfrm rot="7108159">
            <a:off x="6310828" y="3572733"/>
            <a:ext cx="2342792" cy="2385743"/>
          </a:xfrm>
          <a:prstGeom prst="wedgeEllipseCallout">
            <a:avLst>
              <a:gd name="adj1" fmla="val 46790"/>
              <a:gd name="adj2" fmla="val 94734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685303" y="3888441"/>
            <a:ext cx="18313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corps jaune sécrète beaucoup de progestérone (et un peu d’œstrogènes)</a:t>
            </a:r>
          </a:p>
        </p:txBody>
      </p:sp>
    </p:spTree>
    <p:extLst>
      <p:ext uri="{BB962C8B-B14F-4D97-AF65-F5344CB8AC3E}">
        <p14:creationId xmlns:p14="http://schemas.microsoft.com/office/powerpoint/2010/main" val="58941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614388" y="4410949"/>
            <a:ext cx="389659" cy="9494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779912" y="4410949"/>
            <a:ext cx="362965" cy="968892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ZoneTexte 22"/>
          <p:cNvSpPr txBox="1"/>
          <p:nvPr/>
        </p:nvSpPr>
        <p:spPr>
          <a:xfrm>
            <a:off x="3616854" y="45384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 (</a:t>
            </a:r>
            <a:r>
              <a:rPr lang="fr-CH" sz="1400" dirty="0"/>
              <a:t>œstrogènes</a:t>
            </a:r>
            <a:r>
              <a:rPr lang="fr-CH" dirty="0"/>
              <a:t>)</a:t>
            </a:r>
          </a:p>
        </p:txBody>
      </p:sp>
      <p:sp>
        <p:nvSpPr>
          <p:cNvPr id="29" name="Bulle ronde 28"/>
          <p:cNvSpPr/>
          <p:nvPr/>
        </p:nvSpPr>
        <p:spPr>
          <a:xfrm rot="10800000">
            <a:off x="2411760" y="6093295"/>
            <a:ext cx="1888908" cy="759727"/>
          </a:xfrm>
          <a:prstGeom prst="wedgeEllipseCallout">
            <a:avLst>
              <a:gd name="adj1" fmla="val 500"/>
              <a:gd name="adj2" fmla="val 7291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2732516" y="6126373"/>
            <a:ext cx="1600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L’endomètre, s’épaissit, se complexifie, sécrète</a:t>
            </a:r>
          </a:p>
        </p:txBody>
      </p:sp>
      <p:sp>
        <p:nvSpPr>
          <p:cNvPr id="31" name="Bulle ronde 30"/>
          <p:cNvSpPr/>
          <p:nvPr/>
        </p:nvSpPr>
        <p:spPr>
          <a:xfrm rot="10800000">
            <a:off x="4625193" y="6135423"/>
            <a:ext cx="2035038" cy="717599"/>
          </a:xfrm>
          <a:prstGeom prst="wedgeEllipseCallout">
            <a:avLst>
              <a:gd name="adj1" fmla="val 10663"/>
              <a:gd name="adj2" fmla="val 83868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2" name="ZoneTexte 31"/>
          <p:cNvSpPr txBox="1"/>
          <p:nvPr/>
        </p:nvSpPr>
        <p:spPr>
          <a:xfrm>
            <a:off x="4932040" y="6167045"/>
            <a:ext cx="16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Œstrogènes : peau, os, caractères sexuels secondaires…</a:t>
            </a:r>
          </a:p>
        </p:txBody>
      </p:sp>
    </p:spTree>
    <p:extLst>
      <p:ext uri="{BB962C8B-B14F-4D97-AF65-F5344CB8AC3E}">
        <p14:creationId xmlns:p14="http://schemas.microsoft.com/office/powerpoint/2010/main" val="408050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614388" y="4410949"/>
            <a:ext cx="389659" cy="9494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779912" y="4410949"/>
            <a:ext cx="362965" cy="968892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42589" y="43111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16854" y="45384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 (</a:t>
            </a:r>
            <a:r>
              <a:rPr lang="fr-CH" sz="1400" dirty="0"/>
              <a:t>œstrogènes</a:t>
            </a:r>
            <a:r>
              <a:rPr lang="fr-CH" dirty="0"/>
              <a:t>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</a:t>
            </a:r>
          </a:p>
        </p:txBody>
      </p:sp>
      <p:sp>
        <p:nvSpPr>
          <p:cNvPr id="29" name="Bulle ronde 28"/>
          <p:cNvSpPr/>
          <p:nvPr/>
        </p:nvSpPr>
        <p:spPr>
          <a:xfrm rot="16530739">
            <a:off x="474391" y="2902867"/>
            <a:ext cx="2178733" cy="2753543"/>
          </a:xfrm>
          <a:prstGeom prst="wedgeEllipseCallout">
            <a:avLst>
              <a:gd name="adj1" fmla="val 84457"/>
              <a:gd name="adj2" fmla="val 7454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22681" y="3440346"/>
            <a:ext cx="2065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Rétrocontrôle négatif de la progestérone sur l’hypothalamus et l’hypophyse</a:t>
            </a:r>
          </a:p>
        </p:txBody>
      </p:sp>
    </p:spTree>
    <p:extLst>
      <p:ext uri="{BB962C8B-B14F-4D97-AF65-F5344CB8AC3E}">
        <p14:creationId xmlns:p14="http://schemas.microsoft.com/office/powerpoint/2010/main" val="3566607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397950"/>
            <a:ext cx="252028" cy="608076"/>
          </a:xfrm>
          <a:prstGeom prst="curvedLeft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16421" y="50046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12762" y="1196752"/>
            <a:ext cx="203254" cy="2376264"/>
          </a:xfrm>
          <a:prstGeom prst="down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614388" y="4410949"/>
            <a:ext cx="389659" cy="9494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779912" y="4410949"/>
            <a:ext cx="362965" cy="968892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42589" y="43111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16854" y="45384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 (</a:t>
            </a:r>
            <a:r>
              <a:rPr lang="fr-CH" sz="1400" dirty="0"/>
              <a:t>œstrogènes</a:t>
            </a:r>
            <a:r>
              <a:rPr lang="fr-CH" dirty="0"/>
              <a:t>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</a:t>
            </a:r>
          </a:p>
        </p:txBody>
      </p:sp>
      <p:sp>
        <p:nvSpPr>
          <p:cNvPr id="29" name="Bulle ronde 28"/>
          <p:cNvSpPr/>
          <p:nvPr/>
        </p:nvSpPr>
        <p:spPr>
          <a:xfrm rot="16530739">
            <a:off x="5933062" y="1154605"/>
            <a:ext cx="2235625" cy="2753543"/>
          </a:xfrm>
          <a:prstGeom prst="wedgeEllipseCallout">
            <a:avLst>
              <a:gd name="adj1" fmla="val 44831"/>
              <a:gd name="adj2" fmla="val -82855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112465" y="1680670"/>
            <a:ext cx="2065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Le rétrocontrôle négatif de la progestérone provoque une diminution de la LH et de la FSH</a:t>
            </a:r>
          </a:p>
        </p:txBody>
      </p:sp>
    </p:spTree>
    <p:extLst>
      <p:ext uri="{BB962C8B-B14F-4D97-AF65-F5344CB8AC3E}">
        <p14:creationId xmlns:p14="http://schemas.microsoft.com/office/powerpoint/2010/main" val="1508658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397950"/>
            <a:ext cx="252028" cy="608076"/>
          </a:xfrm>
          <a:prstGeom prst="curvedLeft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16421" y="50046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12762" y="1196752"/>
            <a:ext cx="203254" cy="2376264"/>
          </a:xfrm>
          <a:prstGeom prst="down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5018820" y="4549983"/>
            <a:ext cx="173636" cy="53021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42589" y="43111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35896" y="454799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Progestérone (</a:t>
            </a:r>
            <a:r>
              <a:rPr lang="fr-CH" sz="1400" dirty="0"/>
              <a:t>œstrogènes</a:t>
            </a:r>
            <a:r>
              <a:rPr lang="fr-CH" dirty="0"/>
              <a:t>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46593" y="3487619"/>
            <a:ext cx="112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Corps jaune dégénère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07320" y="3829147"/>
            <a:ext cx="391462" cy="1846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Bulle ronde 28"/>
          <p:cNvSpPr/>
          <p:nvPr/>
        </p:nvSpPr>
        <p:spPr>
          <a:xfrm rot="16530739">
            <a:off x="6314965" y="1076031"/>
            <a:ext cx="2178733" cy="2753543"/>
          </a:xfrm>
          <a:prstGeom prst="wedgeEllipseCallout">
            <a:avLst>
              <a:gd name="adj1" fmla="val -58643"/>
              <a:gd name="adj2" fmla="val -79323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482643" y="1646220"/>
            <a:ext cx="2065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La diminution de la LH et de la FSH provoque la dégénérescence du corps jaune</a:t>
            </a:r>
          </a:p>
        </p:txBody>
      </p:sp>
      <p:sp>
        <p:nvSpPr>
          <p:cNvPr id="31" name="Bulle ronde 28">
            <a:extLst>
              <a:ext uri="{FF2B5EF4-FFF2-40B4-BE49-F238E27FC236}">
                <a16:creationId xmlns:a16="http://schemas.microsoft.com/office/drawing/2014/main" id="{8FDE2E41-7FA8-49F3-8DD0-DC988D6AAD45}"/>
              </a:ext>
            </a:extLst>
          </p:cNvPr>
          <p:cNvSpPr/>
          <p:nvPr/>
        </p:nvSpPr>
        <p:spPr>
          <a:xfrm rot="16530739">
            <a:off x="6913286" y="3675201"/>
            <a:ext cx="1086769" cy="2819058"/>
          </a:xfrm>
          <a:prstGeom prst="wedgeEllipseCallout">
            <a:avLst>
              <a:gd name="adj1" fmla="val -18166"/>
              <a:gd name="adj2" fmla="val -82990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CEDE59-0A67-47B1-809B-2064059C8230}"/>
              </a:ext>
            </a:extLst>
          </p:cNvPr>
          <p:cNvSpPr txBox="1"/>
          <p:nvPr/>
        </p:nvSpPr>
        <p:spPr>
          <a:xfrm>
            <a:off x="6430888" y="4675900"/>
            <a:ext cx="2065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Chute de la progestérone</a:t>
            </a:r>
          </a:p>
        </p:txBody>
      </p:sp>
      <p:sp>
        <p:nvSpPr>
          <p:cNvPr id="33" name="Flèche vers le bas 17">
            <a:extLst>
              <a:ext uri="{FF2B5EF4-FFF2-40B4-BE49-F238E27FC236}">
                <a16:creationId xmlns:a16="http://schemas.microsoft.com/office/drawing/2014/main" id="{BC6E8790-FC98-4EFF-82C6-87EC09600DEC}"/>
              </a:ext>
            </a:extLst>
          </p:cNvPr>
          <p:cNvSpPr/>
          <p:nvPr/>
        </p:nvSpPr>
        <p:spPr>
          <a:xfrm>
            <a:off x="3616100" y="4554511"/>
            <a:ext cx="173636" cy="530219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3286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1" grpId="0" animBg="1"/>
      <p:bldP spid="32" grpId="0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346050"/>
          </a:xfrm>
        </p:spPr>
        <p:txBody>
          <a:bodyPr>
            <a:noAutofit/>
          </a:bodyPr>
          <a:lstStyle/>
          <a:p>
            <a:r>
              <a:rPr lang="fr-CH" sz="16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397950"/>
            <a:ext cx="252028" cy="608076"/>
          </a:xfrm>
          <a:prstGeom prst="curvedLeft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16421" y="50046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12762" y="1196752"/>
            <a:ext cx="203254" cy="2376264"/>
          </a:xfrm>
          <a:prstGeom prst="down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42589" y="43111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16854" y="45384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trike="sngStrike" dirty="0"/>
              <a:t>Progestérone (</a:t>
            </a:r>
            <a:r>
              <a:rPr lang="fr-CH" sz="1400" strike="sngStrike" dirty="0"/>
              <a:t>œstrogènes</a:t>
            </a:r>
            <a:r>
              <a:rPr lang="fr-CH" strike="sngStrike" dirty="0"/>
              <a:t>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46593" y="3487619"/>
            <a:ext cx="112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Corps jaune dégénère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07320" y="3829147"/>
            <a:ext cx="391462" cy="1846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Flèche droite 26"/>
          <p:cNvSpPr/>
          <p:nvPr/>
        </p:nvSpPr>
        <p:spPr>
          <a:xfrm rot="7072154">
            <a:off x="2683287" y="6010111"/>
            <a:ext cx="363627" cy="22351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" name="ZoneTexte 27"/>
          <p:cNvSpPr txBox="1"/>
          <p:nvPr/>
        </p:nvSpPr>
        <p:spPr>
          <a:xfrm>
            <a:off x="2040599" y="6334837"/>
            <a:ext cx="1281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Règles</a:t>
            </a:r>
          </a:p>
        </p:txBody>
      </p:sp>
      <p:sp>
        <p:nvSpPr>
          <p:cNvPr id="29" name="Bulle ronde 28"/>
          <p:cNvSpPr/>
          <p:nvPr/>
        </p:nvSpPr>
        <p:spPr>
          <a:xfrm rot="16530739">
            <a:off x="6314965" y="1076031"/>
            <a:ext cx="2178733" cy="2753543"/>
          </a:xfrm>
          <a:prstGeom prst="wedgeEllipseCallout">
            <a:avLst>
              <a:gd name="adj1" fmla="val -58643"/>
              <a:gd name="adj2" fmla="val -79323"/>
            </a:avLst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ZoneTexte 29"/>
          <p:cNvSpPr txBox="1"/>
          <p:nvPr/>
        </p:nvSpPr>
        <p:spPr>
          <a:xfrm>
            <a:off x="6482643" y="1646220"/>
            <a:ext cx="2065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La diminution de la LH et de la FSH provoque la dégénérescence du corps jaune</a:t>
            </a:r>
          </a:p>
        </p:txBody>
      </p:sp>
    </p:spTree>
    <p:extLst>
      <p:ext uri="{BB962C8B-B14F-4D97-AF65-F5344CB8AC3E}">
        <p14:creationId xmlns:p14="http://schemas.microsoft.com/office/powerpoint/2010/main" val="1630186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8229600" cy="1656184"/>
          </a:xfrm>
        </p:spPr>
        <p:txBody>
          <a:bodyPr>
            <a:normAutofit/>
          </a:bodyPr>
          <a:lstStyle/>
          <a:p>
            <a:r>
              <a:rPr lang="fr-CH" dirty="0"/>
              <a:t>Et le cycle recommence chaque mois</a:t>
            </a:r>
          </a:p>
        </p:txBody>
      </p:sp>
    </p:spTree>
    <p:extLst>
      <p:ext uri="{BB962C8B-B14F-4D97-AF65-F5344CB8AC3E}">
        <p14:creationId xmlns:p14="http://schemas.microsoft.com/office/powerpoint/2010/main" val="545844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6256" y="188640"/>
            <a:ext cx="1882552" cy="1368152"/>
          </a:xfrm>
        </p:spPr>
        <p:txBody>
          <a:bodyPr>
            <a:noAutofit/>
          </a:bodyPr>
          <a:lstStyle/>
          <a:p>
            <a:r>
              <a:rPr lang="fr-CH" sz="2800" dirty="0"/>
              <a:t>Phase folliculaire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4565" y="3717032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499992" y="1196752"/>
            <a:ext cx="216024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497067" y="4174096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923928" y="4180722"/>
            <a:ext cx="218949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3" name="ZoneTexte 2"/>
          <p:cNvSpPr txBox="1"/>
          <p:nvPr/>
        </p:nvSpPr>
        <p:spPr>
          <a:xfrm rot="19897879">
            <a:off x="451189" y="355088"/>
            <a:ext cx="1621135" cy="70788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sz="4000" dirty="0">
                <a:latin typeface="Bodoni MT Poster Compressed" panose="02070706080601050204" pitchFamily="18" charset="0"/>
              </a:rPr>
              <a:t>RESUME</a:t>
            </a:r>
            <a:endParaRPr lang="fr-CH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874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20272" y="316902"/>
            <a:ext cx="1882552" cy="731460"/>
          </a:xfrm>
        </p:spPr>
        <p:txBody>
          <a:bodyPr>
            <a:noAutofit/>
          </a:bodyPr>
          <a:lstStyle/>
          <a:p>
            <a:r>
              <a:rPr lang="fr-CH" sz="2800" dirty="0"/>
              <a:t>Ovulation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(follicule)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440286"/>
            <a:ext cx="504056" cy="608076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07022" y="55965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142877" y="1196752"/>
            <a:ext cx="573139" cy="2376264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(FSH)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4395540" y="4163832"/>
            <a:ext cx="491286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3635896" y="4180722"/>
            <a:ext cx="506981" cy="1199119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03916" y="443553"/>
            <a:ext cx="972108" cy="3570259"/>
          </a:xfrm>
          <a:prstGeom prst="curvedLeftArrow">
            <a:avLst/>
          </a:prstGeom>
          <a:solidFill>
            <a:srgbClr val="00CC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08581" y="44109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33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Œstrogènes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832140" y="3644481"/>
            <a:ext cx="1764196" cy="519351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CH" dirty="0"/>
          </a:p>
        </p:txBody>
      </p:sp>
      <p:sp>
        <p:nvSpPr>
          <p:cNvPr id="9" name="ZoneTexte 8"/>
          <p:cNvSpPr txBox="1"/>
          <p:nvPr/>
        </p:nvSpPr>
        <p:spPr>
          <a:xfrm>
            <a:off x="6112465" y="3719490"/>
            <a:ext cx="112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Ovulation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07320" y="3829147"/>
            <a:ext cx="391462" cy="184666"/>
          </a:xfrm>
          <a:prstGeom prst="rightArrow">
            <a:avLst/>
          </a:prstGeom>
          <a:solidFill>
            <a:srgbClr val="00CC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" name="ZoneTexte 25"/>
          <p:cNvSpPr txBox="1"/>
          <p:nvPr/>
        </p:nvSpPr>
        <p:spPr>
          <a:xfrm rot="19897879">
            <a:off x="451189" y="355088"/>
            <a:ext cx="1621135" cy="70788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sz="4000" dirty="0">
                <a:latin typeface="Bodoni MT Poster Compressed" panose="02070706080601050204" pitchFamily="18" charset="0"/>
              </a:rPr>
              <a:t>RESUME</a:t>
            </a:r>
            <a:endParaRPr lang="fr-CH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81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8264" y="197530"/>
            <a:ext cx="1882552" cy="999222"/>
          </a:xfrm>
        </p:spPr>
        <p:txBody>
          <a:bodyPr>
            <a:noAutofit/>
          </a:bodyPr>
          <a:lstStyle/>
          <a:p>
            <a:r>
              <a:rPr lang="fr-CH" sz="2800" dirty="0"/>
              <a:t>Phase lutéale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7864" y="33265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Hypothalamus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7864" y="701988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Hypophyse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60458" y="3644481"/>
            <a:ext cx="18722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Ovaire (corps jaune)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11760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Utérus</a:t>
            </a:r>
          </a:p>
        </p:txBody>
      </p:sp>
      <p:sp>
        <p:nvSpPr>
          <p:cNvPr id="14" name="Flèche courbée vers la gauche 13"/>
          <p:cNvSpPr/>
          <p:nvPr/>
        </p:nvSpPr>
        <p:spPr>
          <a:xfrm>
            <a:off x="5328084" y="397950"/>
            <a:ext cx="252028" cy="608076"/>
          </a:xfrm>
          <a:prstGeom prst="curvedLeft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16421" y="50046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GnRH</a:t>
            </a:r>
          </a:p>
        </p:txBody>
      </p:sp>
      <p:sp>
        <p:nvSpPr>
          <p:cNvPr id="16" name="Flèche vers le bas 15"/>
          <p:cNvSpPr/>
          <p:nvPr/>
        </p:nvSpPr>
        <p:spPr>
          <a:xfrm>
            <a:off x="4512762" y="1196752"/>
            <a:ext cx="203254" cy="2376264"/>
          </a:xfrm>
          <a:prstGeom prst="downArrow">
            <a:avLst/>
          </a:prstGeom>
          <a:solidFill>
            <a:srgbClr val="99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ZoneTexte 16"/>
          <p:cNvSpPr txBox="1"/>
          <p:nvPr/>
        </p:nvSpPr>
        <p:spPr>
          <a:xfrm>
            <a:off x="4788024" y="220021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LH FSH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300669" y="549024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dirty="0"/>
              <a:t>Cellules cibles</a:t>
            </a:r>
          </a:p>
        </p:txBody>
      </p:sp>
      <p:sp>
        <p:nvSpPr>
          <p:cNvPr id="22" name="Flèche courbée vers la gauche 21"/>
          <p:cNvSpPr/>
          <p:nvPr/>
        </p:nvSpPr>
        <p:spPr>
          <a:xfrm rot="10800000">
            <a:off x="2342589" y="431113"/>
            <a:ext cx="972108" cy="357025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99592" y="21337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Progestérone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46593" y="3487619"/>
            <a:ext cx="112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Corps jaune dégénère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07320" y="3829147"/>
            <a:ext cx="391462" cy="1846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Flèche droite 19"/>
          <p:cNvSpPr/>
          <p:nvPr/>
        </p:nvSpPr>
        <p:spPr>
          <a:xfrm rot="5400000">
            <a:off x="4249223" y="4391252"/>
            <a:ext cx="363627" cy="22351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ZoneTexte 24"/>
          <p:cNvSpPr txBox="1"/>
          <p:nvPr/>
        </p:nvSpPr>
        <p:spPr>
          <a:xfrm>
            <a:off x="3585271" y="465773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Chute de la progestérone</a:t>
            </a:r>
          </a:p>
        </p:txBody>
      </p:sp>
      <p:sp>
        <p:nvSpPr>
          <p:cNvPr id="27" name="Flèche droite 26"/>
          <p:cNvSpPr/>
          <p:nvPr/>
        </p:nvSpPr>
        <p:spPr>
          <a:xfrm rot="7072154">
            <a:off x="2683287" y="6010111"/>
            <a:ext cx="363627" cy="22351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" name="ZoneTexte 27"/>
          <p:cNvSpPr txBox="1"/>
          <p:nvPr/>
        </p:nvSpPr>
        <p:spPr>
          <a:xfrm>
            <a:off x="2040599" y="6334837"/>
            <a:ext cx="1281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Règles</a:t>
            </a:r>
          </a:p>
        </p:txBody>
      </p:sp>
      <p:sp>
        <p:nvSpPr>
          <p:cNvPr id="30" name="ZoneTexte 29"/>
          <p:cNvSpPr txBox="1"/>
          <p:nvPr/>
        </p:nvSpPr>
        <p:spPr>
          <a:xfrm rot="19897879">
            <a:off x="451189" y="355088"/>
            <a:ext cx="1621135" cy="70788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sz="4000" dirty="0">
                <a:latin typeface="Bodoni MT Poster Compressed" panose="02070706080601050204" pitchFamily="18" charset="0"/>
              </a:rPr>
              <a:t>RESUME</a:t>
            </a:r>
            <a:endParaRPr lang="fr-CH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239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727</Words>
  <Application>Microsoft Office PowerPoint</Application>
  <PresentationFormat>Affichage à l'écran (4:3)</PresentationFormat>
  <Paragraphs>245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Bodoni MT Poster Compressed</vt:lpstr>
      <vt:lpstr>Calibri</vt:lpstr>
      <vt:lpstr>Symbol</vt:lpstr>
      <vt:lpstr>Thème Office</vt:lpstr>
      <vt:lpstr>Les acteurs</vt:lpstr>
      <vt:lpstr>Phase folliculaire</vt:lpstr>
      <vt:lpstr>Phase folliculaire</vt:lpstr>
      <vt:lpstr>Phase folliculaire</vt:lpstr>
      <vt:lpstr>Phase folliculaire</vt:lpstr>
      <vt:lpstr>Phase folliculaire</vt:lpstr>
      <vt:lpstr>Phase folliculaire</vt:lpstr>
      <vt:lpstr>Phase folliculaire</vt:lpstr>
      <vt:lpstr>Ovulation</vt:lpstr>
      <vt:lpstr>Ovulation</vt:lpstr>
      <vt:lpstr>Ovulation</vt:lpstr>
      <vt:lpstr>Ovulation</vt:lpstr>
      <vt:lpstr>Ovulation</vt:lpstr>
      <vt:lpstr>Phase lutéale</vt:lpstr>
      <vt:lpstr>Phase lutéale</vt:lpstr>
      <vt:lpstr>Phase lutéale</vt:lpstr>
      <vt:lpstr>Phase lutéale</vt:lpstr>
      <vt:lpstr>Phase lutéale</vt:lpstr>
      <vt:lpstr>Phase lutéale</vt:lpstr>
      <vt:lpstr>Phase lutéale</vt:lpstr>
      <vt:lpstr>Et le cycle recommence chaque mois</vt:lpstr>
      <vt:lpstr>Phase folliculaire</vt:lpstr>
      <vt:lpstr>Ovulation</vt:lpstr>
      <vt:lpstr>Phase lutéale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cycle hormonal féminin</dc:title>
  <dc:creator>Céline</dc:creator>
  <cp:lastModifiedBy>Céline Gillioz</cp:lastModifiedBy>
  <cp:revision>14</cp:revision>
  <cp:lastPrinted>2021-02-15T08:44:16Z</cp:lastPrinted>
  <dcterms:created xsi:type="dcterms:W3CDTF">2017-02-28T08:14:39Z</dcterms:created>
  <dcterms:modified xsi:type="dcterms:W3CDTF">2021-02-15T09:58:11Z</dcterms:modified>
</cp:coreProperties>
</file>